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79" r:id="rId2"/>
    <p:sldId id="297" r:id="rId3"/>
    <p:sldId id="298" r:id="rId4"/>
    <p:sldId id="318" r:id="rId5"/>
    <p:sldId id="336" r:id="rId6"/>
    <p:sldId id="304" r:id="rId7"/>
    <p:sldId id="305" r:id="rId8"/>
    <p:sldId id="320" r:id="rId9"/>
    <p:sldId id="330" r:id="rId10"/>
    <p:sldId id="331" r:id="rId11"/>
    <p:sldId id="321" r:id="rId12"/>
    <p:sldId id="339" r:id="rId13"/>
    <p:sldId id="340" r:id="rId14"/>
    <p:sldId id="311" r:id="rId15"/>
    <p:sldId id="328" r:id="rId16"/>
    <p:sldId id="334" r:id="rId17"/>
    <p:sldId id="338" r:id="rId18"/>
    <p:sldId id="322" r:id="rId19"/>
    <p:sldId id="332" r:id="rId20"/>
    <p:sldId id="314" r:id="rId21"/>
    <p:sldId id="323" r:id="rId22"/>
    <p:sldId id="316" r:id="rId23"/>
    <p:sldId id="337" r:id="rId24"/>
    <p:sldId id="317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18"/>
            <p14:sldId id="336"/>
            <p14:sldId id="304"/>
            <p14:sldId id="305"/>
            <p14:sldId id="320"/>
            <p14:sldId id="330"/>
            <p14:sldId id="331"/>
            <p14:sldId id="321"/>
            <p14:sldId id="339"/>
            <p14:sldId id="340"/>
            <p14:sldId id="311"/>
            <p14:sldId id="328"/>
            <p14:sldId id="334"/>
            <p14:sldId id="338"/>
            <p14:sldId id="322"/>
            <p14:sldId id="332"/>
            <p14:sldId id="314"/>
            <p14:sldId id="323"/>
            <p14:sldId id="316"/>
            <p14:sldId id="337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cheng Li" initials="jL" lastIdx="9" clrIdx="0">
    <p:extLst>
      <p:ext uri="{19B8F6BF-5375-455C-9EA6-DF929625EA0E}">
        <p15:presenceInfo xmlns:p15="http://schemas.microsoft.com/office/powerpoint/2012/main" userId="05bd2958f2418b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FF"/>
    <a:srgbClr val="FF5E57"/>
    <a:srgbClr val="254FEB"/>
    <a:srgbClr val="F0F5FC"/>
    <a:srgbClr val="0A3CF5"/>
    <a:srgbClr val="0AE9F5"/>
    <a:srgbClr val="0A06A2"/>
    <a:srgbClr val="642FFF"/>
    <a:srgbClr val="F24B28"/>
    <a:srgbClr val="090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11" autoAdjust="0"/>
    <p:restoredTop sz="96405"/>
  </p:normalViewPr>
  <p:slideViewPr>
    <p:cSldViewPr snapToGrid="0" snapToObjects="1">
      <p:cViewPr>
        <p:scale>
          <a:sx n="75" d="100"/>
          <a:sy n="75" d="100"/>
        </p:scale>
        <p:origin x="420" y="2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>
          <a:xfrm>
            <a:off x="726887" y="1751330"/>
            <a:ext cx="10579823" cy="1758950"/>
          </a:xfrm>
        </p:spPr>
        <p:txBody>
          <a:bodyPr/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DeviceShare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openKylin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设备共享协议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5508954" y="391516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5508954" y="4277754"/>
            <a:ext cx="3398520" cy="290195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5508954" y="464033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>
          <a:xfrm>
            <a:off x="5508954" y="500355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>
          <a:xfrm>
            <a:off x="5508954" y="5367414"/>
            <a:ext cx="3398520" cy="29019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>
          <a:xfrm>
            <a:off x="4347122" y="3914928"/>
            <a:ext cx="1161805" cy="29036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>
          <a:xfrm>
            <a:off x="4347122" y="4277838"/>
            <a:ext cx="1161805" cy="290369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>
          <a:xfrm>
            <a:off x="4347122" y="4640186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>
          <a:xfrm>
            <a:off x="4347122" y="5003810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>
          <a:xfrm>
            <a:off x="4347122" y="5367434"/>
            <a:ext cx="1161805" cy="29037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D92AE-61DB-7FF1-5117-40146C8C26CF}"/>
              </a:ext>
            </a:extLst>
          </p:cNvPr>
          <p:cNvSpPr txBox="1"/>
          <p:nvPr/>
        </p:nvSpPr>
        <p:spPr>
          <a:xfrm>
            <a:off x="4020519" y="2779862"/>
            <a:ext cx="8284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跨平台、可扩展的多主机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设备共享协同智能解决方案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系统设计难点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8887C-3DF1-462F-47AA-550088C47544}"/>
              </a:ext>
            </a:extLst>
          </p:cNvPr>
          <p:cNvSpPr txBox="1"/>
          <p:nvPr/>
        </p:nvSpPr>
        <p:spPr>
          <a:xfrm>
            <a:off x="1343895" y="1524866"/>
            <a:ext cx="3416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en-US" altLang="zh-CN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：数据安全性</a:t>
            </a:r>
            <a:endParaRPr lang="en-US" altLang="zh-CN" sz="2800" b="1" dirty="0">
              <a:solidFill>
                <a:srgbClr val="FF5E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A6AB99-AA87-D17C-1756-9E8351715F56}"/>
              </a:ext>
            </a:extLst>
          </p:cNvPr>
          <p:cNvSpPr txBox="1"/>
          <p:nvPr/>
        </p:nvSpPr>
        <p:spPr>
          <a:xfrm>
            <a:off x="7150335" y="1492642"/>
            <a:ext cx="406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en-US" altLang="zh-CN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：低延迟高性能</a:t>
            </a:r>
            <a:endParaRPr lang="en-US" altLang="zh-CN" sz="2800" b="1" dirty="0">
              <a:solidFill>
                <a:srgbClr val="FF5E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947B9E-41DD-29DF-2D58-DF855BD1F5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6276" y="2145788"/>
            <a:ext cx="1716577" cy="13729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3FEF53-90E1-1BF3-440C-CC0B82E699EC}"/>
              </a:ext>
            </a:extLst>
          </p:cNvPr>
          <p:cNvSpPr txBox="1"/>
          <p:nvPr/>
        </p:nvSpPr>
        <p:spPr>
          <a:xfrm>
            <a:off x="1013895" y="3650557"/>
            <a:ext cx="3876040" cy="168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恶意主机伪装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数据泄露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数据篡改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DE4BD65-64E9-4811-4872-EE359267D8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CC53"/>
              </a:clrFrom>
              <a:clrTo>
                <a:srgbClr val="F9CC5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8104" y="2158441"/>
            <a:ext cx="1727622" cy="13817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2D5FAB5-BCC5-116D-EC8C-BAD9C12911AF}"/>
              </a:ext>
            </a:extLst>
          </p:cNvPr>
          <p:cNvSpPr txBox="1"/>
          <p:nvPr/>
        </p:nvSpPr>
        <p:spPr>
          <a:xfrm>
            <a:off x="7150334" y="3679512"/>
            <a:ext cx="387604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复杂网络环境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设备共享性能要求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更多的主机连接数量支持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1756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</p:spTree>
    <p:extLst>
      <p:ext uri="{BB962C8B-B14F-4D97-AF65-F5344CB8AC3E}">
        <p14:creationId xmlns:p14="http://schemas.microsoft.com/office/powerpoint/2010/main" val="338783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4CAF5-12D0-0E0E-F048-1FE1D82B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756C9FD-81A7-67E4-9BB1-654BF73C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软件功能框架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33F49C0-EF33-58CD-B742-C96795BC2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0F95155-AD28-AC83-4E93-805691E0F351}"/>
              </a:ext>
            </a:extLst>
          </p:cNvPr>
          <p:cNvGrpSpPr/>
          <p:nvPr/>
        </p:nvGrpSpPr>
        <p:grpSpPr>
          <a:xfrm>
            <a:off x="386498" y="1116910"/>
            <a:ext cx="8371003" cy="5374543"/>
            <a:chOff x="902759" y="965534"/>
            <a:chExt cx="7943231" cy="51595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F791C3-A49B-88F4-A85F-47E123A4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759" y="965534"/>
              <a:ext cx="7943231" cy="51595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0BD8E0D-54AF-A1ED-B557-9D737D8ED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5349" y="1982488"/>
              <a:ext cx="481111" cy="47513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575AFDD-CE47-6D7F-6145-BF9D75D6E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3351" y="1907501"/>
              <a:ext cx="625108" cy="62510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BC2A30C-FF56-E4BE-5625-6259C1CF8E74}"/>
              </a:ext>
            </a:extLst>
          </p:cNvPr>
          <p:cNvSpPr txBox="1"/>
          <p:nvPr/>
        </p:nvSpPr>
        <p:spPr>
          <a:xfrm>
            <a:off x="9258299" y="1710267"/>
            <a:ext cx="2396067" cy="2802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网络通信模块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设备控制模块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网络通信模块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线程管理模块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存储模块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GUI</a:t>
            </a:r>
            <a:r>
              <a:rPr lang="zh-CN" altLang="en-US" sz="2000" dirty="0"/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75029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87F7B-8181-1CB7-CE0E-C6C7B2E4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AC284BE-0F5C-D6C9-17E0-3AA31AAFC7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25209" y="6091695"/>
            <a:ext cx="1396551" cy="3333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24A59E9-C0E2-8E92-306E-D4F22851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D0F532-846B-472E-750A-E83616BB1A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9" y="1136951"/>
            <a:ext cx="3698239" cy="2538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D15183-5D7A-CDC5-78D5-0E7C2FCAFE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8" y="3675052"/>
            <a:ext cx="3698240" cy="2568107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BE3E8878-BDB5-CBFA-6CAD-1CECD4A5C734}"/>
              </a:ext>
            </a:extLst>
          </p:cNvPr>
          <p:cNvSpPr txBox="1">
            <a:spLocks/>
          </p:cNvSpPr>
          <p:nvPr/>
        </p:nvSpPr>
        <p:spPr>
          <a:xfrm>
            <a:off x="7010849" y="3095624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EAF3EB85-DECD-EE53-15A0-A49368927E10}"/>
              </a:ext>
            </a:extLst>
          </p:cNvPr>
          <p:cNvSpPr txBox="1">
            <a:spLocks/>
          </p:cNvSpPr>
          <p:nvPr/>
        </p:nvSpPr>
        <p:spPr>
          <a:xfrm>
            <a:off x="7010849" y="5721049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6FF412-1A08-3582-A80D-0761B6C88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3" y="1230696"/>
            <a:ext cx="3280827" cy="47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6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08384ED-FE82-03EA-5644-BE1D52468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27868214"/>
              </p:ext>
            </p:extLst>
          </p:nvPr>
        </p:nvGraphicFramePr>
        <p:xfrm>
          <a:off x="4916752" y="1393003"/>
          <a:ext cx="6473295" cy="43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162">
                  <a:extLst>
                    <a:ext uri="{9D8B030D-6E8A-4147-A177-3AD203B41FA5}">
                      <a16:colId xmlns:a16="http://schemas.microsoft.com/office/drawing/2014/main" val="582071861"/>
                    </a:ext>
                  </a:extLst>
                </a:gridCol>
                <a:gridCol w="4919133">
                  <a:extLst>
                    <a:ext uri="{9D8B030D-6E8A-4147-A177-3AD203B41FA5}">
                      <a16:colId xmlns:a16="http://schemas.microsoft.com/office/drawing/2014/main" val="142517548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第三方模块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使用说明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9142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PyQT5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GUI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界面开发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5674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qt-material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提升界面美观度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2700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pynput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监听控制键鼠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0203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uinput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环境下模拟输入事件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321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evdev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环境下读取输入事件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2196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zeroconf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服务注册服务发现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1176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rsa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公私钥加密认证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6281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screeninfo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用于获取多显示器的配置信息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8016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pillow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图片生成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291316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技术栈与调用库</a:t>
            </a:r>
          </a:p>
        </p:txBody>
      </p:sp>
      <p:pic>
        <p:nvPicPr>
          <p:cNvPr id="2050" name="Picture 2" descr="python™">
            <a:extLst>
              <a:ext uri="{FF2B5EF4-FFF2-40B4-BE49-F238E27FC236}">
                <a16:creationId xmlns:a16="http://schemas.microsoft.com/office/drawing/2014/main" id="{2193E1E3-12C0-F683-FFDD-7B3703D2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90" y="4193517"/>
            <a:ext cx="3341274" cy="9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t · GitHub">
            <a:extLst>
              <a:ext uri="{FF2B5EF4-FFF2-40B4-BE49-F238E27FC236}">
                <a16:creationId xmlns:a16="http://schemas.microsoft.com/office/drawing/2014/main" id="{B96CB5A5-E94F-CD3E-FB54-0BEC6E6B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55" y="2192264"/>
            <a:ext cx="1393932" cy="13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38C05228-895B-F2BF-EA5C-9198E7005CE2}"/>
              </a:ext>
            </a:extLst>
          </p:cNvPr>
          <p:cNvSpPr/>
          <p:nvPr/>
        </p:nvSpPr>
        <p:spPr>
          <a:xfrm>
            <a:off x="825285" y="5463695"/>
            <a:ext cx="11240146" cy="95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6890C3-F579-5EFC-DB65-D16038AB426D}"/>
              </a:ext>
            </a:extLst>
          </p:cNvPr>
          <p:cNvSpPr/>
          <p:nvPr/>
        </p:nvSpPr>
        <p:spPr>
          <a:xfrm>
            <a:off x="825285" y="4353765"/>
            <a:ext cx="11240146" cy="1024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9C69BF-C767-CC73-DF5B-12B16274A9A1}"/>
              </a:ext>
            </a:extLst>
          </p:cNvPr>
          <p:cNvSpPr/>
          <p:nvPr/>
        </p:nvSpPr>
        <p:spPr>
          <a:xfrm>
            <a:off x="825285" y="2265289"/>
            <a:ext cx="11240146" cy="9896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1AAD96-8D88-7257-8584-53FA5C2E623D}"/>
              </a:ext>
            </a:extLst>
          </p:cNvPr>
          <p:cNvSpPr txBox="1">
            <a:spLocks/>
          </p:cNvSpPr>
          <p:nvPr/>
        </p:nvSpPr>
        <p:spPr>
          <a:xfrm>
            <a:off x="263960" y="1291728"/>
            <a:ext cx="9524101" cy="887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：通用性和跨平台性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89AF24-47DC-CD92-D7C3-5CD80853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975" y="2365975"/>
            <a:ext cx="764526" cy="7645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B74ACA-CF60-B164-99D3-56819276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45" y="2319561"/>
            <a:ext cx="848855" cy="8488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55AF13-8444-75C4-C995-A4AC4AA33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113" y="2404411"/>
            <a:ext cx="689857" cy="689857"/>
          </a:xfrm>
          <a:prstGeom prst="rect">
            <a:avLst/>
          </a:prstGeom>
        </p:spPr>
      </p:pic>
      <p:pic>
        <p:nvPicPr>
          <p:cNvPr id="1026" name="Picture 2" descr="openKylin（开放麒麟）">
            <a:extLst>
              <a:ext uri="{FF2B5EF4-FFF2-40B4-BE49-F238E27FC236}">
                <a16:creationId xmlns:a16="http://schemas.microsoft.com/office/drawing/2014/main" id="{2F2FB068-1BD4-D33F-E45C-C9619468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061" y="2448861"/>
            <a:ext cx="2158795" cy="5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F25CEB-3B5B-92FD-C0F3-0C93D207B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863" y="4403623"/>
            <a:ext cx="875398" cy="8710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FF2B6F-A27F-CDD8-76BE-22ECA22E2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740" y="5602818"/>
            <a:ext cx="758729" cy="7587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2D4784C-7729-BEEB-908F-D8BF08552F58}"/>
              </a:ext>
            </a:extLst>
          </p:cNvPr>
          <p:cNvSpPr txBox="1"/>
          <p:nvPr/>
        </p:nvSpPr>
        <p:spPr>
          <a:xfrm>
            <a:off x="304283" y="5452087"/>
            <a:ext cx="6096646" cy="824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  <a:spcBef>
                <a:spcPts val="5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QT UI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03EE34C-5117-D26C-42D3-CD0E9BE5B2A4}"/>
              </a:ext>
            </a:extLst>
          </p:cNvPr>
          <p:cNvGrpSpPr/>
          <p:nvPr/>
        </p:nvGrpSpPr>
        <p:grpSpPr>
          <a:xfrm>
            <a:off x="278451" y="3236804"/>
            <a:ext cx="11786980" cy="1086858"/>
            <a:chOff x="278451" y="3236804"/>
            <a:chExt cx="11928168" cy="108685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4BAEEE1-809B-81E4-0265-AC33EDD878B0}"/>
                </a:ext>
              </a:extLst>
            </p:cNvPr>
            <p:cNvSpPr/>
            <p:nvPr/>
          </p:nvSpPr>
          <p:spPr>
            <a:xfrm>
              <a:off x="825285" y="3299134"/>
              <a:ext cx="11381334" cy="1024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6" descr="Wayland logo">
              <a:extLst>
                <a:ext uri="{FF2B5EF4-FFF2-40B4-BE49-F238E27FC236}">
                  <a16:creationId xmlns:a16="http://schemas.microsoft.com/office/drawing/2014/main" id="{F3816344-1A8D-77B6-6B2E-51D7C9C68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47" y="3236804"/>
              <a:ext cx="846772" cy="1085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08358BE-38CA-3578-5459-7DC1AFE08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741" y="3552204"/>
              <a:ext cx="2471103" cy="524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E9F81A9-210A-1DD1-3CDC-2165CFCBB239}"/>
                </a:ext>
              </a:extLst>
            </p:cNvPr>
            <p:cNvSpPr txBox="1"/>
            <p:nvPr/>
          </p:nvSpPr>
          <p:spPr>
            <a:xfrm>
              <a:off x="278451" y="3254912"/>
              <a:ext cx="6096646" cy="824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200000"/>
                </a:lnSpc>
                <a:spcBef>
                  <a:spcPts val="500"/>
                </a:spcBef>
              </a:pP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en-US" altLang="zh-CN" sz="2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evdev&amp;uinput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适配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37B01F8-E211-436B-F1F8-D70991FA9C3C}"/>
              </a:ext>
            </a:extLst>
          </p:cNvPr>
          <p:cNvSpPr txBox="1"/>
          <p:nvPr/>
        </p:nvSpPr>
        <p:spPr>
          <a:xfrm>
            <a:off x="263960" y="4273971"/>
            <a:ext cx="6096646" cy="824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  <a:spcBef>
                <a:spcPts val="5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键盘编码映射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6906199-D400-C1FF-DE5F-CFF1865BD05B}"/>
              </a:ext>
            </a:extLst>
          </p:cNvPr>
          <p:cNvSpPr txBox="1"/>
          <p:nvPr/>
        </p:nvSpPr>
        <p:spPr>
          <a:xfrm>
            <a:off x="987836" y="2498645"/>
            <a:ext cx="6102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Python3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2623451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65560" y="860078"/>
            <a:ext cx="6362765" cy="964100"/>
          </a:xfrm>
        </p:spPr>
        <p:txBody>
          <a:bodyPr>
            <a:normAutofit/>
          </a:bodyPr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：优秀的用户体验与性能优化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64CC07-CFB8-0D08-FD07-09B3DE8008A6}"/>
              </a:ext>
            </a:extLst>
          </p:cNvPr>
          <p:cNvGrpSpPr/>
          <p:nvPr/>
        </p:nvGrpSpPr>
        <p:grpSpPr>
          <a:xfrm>
            <a:off x="1860864" y="1919269"/>
            <a:ext cx="4235135" cy="1807223"/>
            <a:chOff x="177689" y="2090452"/>
            <a:chExt cx="4235135" cy="180722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DD397C2-6B1F-2C4E-2FC2-FC3865F1E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5780" y="3137034"/>
              <a:ext cx="709477" cy="583932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6DBA1A4-1BD6-2CAE-EC1E-9500382DC068}"/>
                </a:ext>
              </a:extLst>
            </p:cNvPr>
            <p:cNvSpPr txBox="1"/>
            <p:nvPr/>
          </p:nvSpPr>
          <p:spPr>
            <a:xfrm>
              <a:off x="177689" y="2090452"/>
              <a:ext cx="4235135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近乎完整的输入支持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种鼠标操作，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104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个键位支持）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E498408-F272-7536-9390-F77032B5F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666" y="3134532"/>
              <a:ext cx="701482" cy="70148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17BA885-56CD-B126-C108-5F6D45CDA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8889" y="3106754"/>
              <a:ext cx="701482" cy="70148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AB1D38E-A163-C32E-50C4-5E9390645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1848" y="3072871"/>
              <a:ext cx="824804" cy="824804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19538A-0A0C-17B8-5DB2-2FEB6FE31AF0}"/>
              </a:ext>
            </a:extLst>
          </p:cNvPr>
          <p:cNvGrpSpPr/>
          <p:nvPr/>
        </p:nvGrpSpPr>
        <p:grpSpPr>
          <a:xfrm>
            <a:off x="5121523" y="1914139"/>
            <a:ext cx="4870344" cy="1838484"/>
            <a:chOff x="6096000" y="2072780"/>
            <a:chExt cx="4870344" cy="1838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1D7DF66-1513-903F-F85F-56F265CB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9768" y="3093437"/>
              <a:ext cx="916895" cy="783671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0648854-8CBC-1176-89FD-46A1E4D1AFAE}"/>
                </a:ext>
              </a:extLst>
            </p:cNvPr>
            <p:cNvSpPr txBox="1"/>
            <p:nvPr/>
          </p:nvSpPr>
          <p:spPr>
            <a:xfrm>
              <a:off x="6096000" y="2072780"/>
              <a:ext cx="4870344" cy="873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用户友好的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交互设计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开箱即用的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自动化配置方案</a:t>
              </a:r>
              <a:endParaRPr lang="zh-CN" altLang="en-US" dirty="0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1A662BE-5C71-9438-BA27-826F9B8C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1467" y="2994368"/>
              <a:ext cx="916896" cy="916896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4EAFA42-69C1-EF25-A170-F0EF58BA11EB}"/>
              </a:ext>
            </a:extLst>
          </p:cNvPr>
          <p:cNvGrpSpPr/>
          <p:nvPr/>
        </p:nvGrpSpPr>
        <p:grpSpPr>
          <a:xfrm>
            <a:off x="2257783" y="4045627"/>
            <a:ext cx="3789160" cy="2276260"/>
            <a:chOff x="918450" y="4059135"/>
            <a:chExt cx="3789160" cy="22762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121C87E-4AD2-F613-91AD-FBFE3A5EF49A}"/>
                </a:ext>
              </a:extLst>
            </p:cNvPr>
            <p:cNvSpPr txBox="1"/>
            <p:nvPr/>
          </p:nvSpPr>
          <p:spPr>
            <a:xfrm>
              <a:off x="1053521" y="4059135"/>
              <a:ext cx="3117655" cy="874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优秀的性能调校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250+Hz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共享回报率）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EF4E28BB-BB3A-567C-706A-287FF41D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14617" y="5031262"/>
              <a:ext cx="1792993" cy="1304133"/>
            </a:xfrm>
            <a:prstGeom prst="rect">
              <a:avLst/>
            </a:prstGeom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AAB0B153-3100-18FF-CC38-3C7E113E4A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67"/>
            <a:stretch/>
          </p:blipFill>
          <p:spPr bwMode="auto">
            <a:xfrm>
              <a:off x="918450" y="5113018"/>
              <a:ext cx="1822857" cy="1169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97700EE-A707-D6ED-1C49-B20A9A234EA7}"/>
              </a:ext>
            </a:extLst>
          </p:cNvPr>
          <p:cNvGrpSpPr/>
          <p:nvPr/>
        </p:nvGrpSpPr>
        <p:grpSpPr>
          <a:xfrm>
            <a:off x="6145058" y="4045627"/>
            <a:ext cx="3132324" cy="2138265"/>
            <a:chOff x="7915654" y="4144373"/>
            <a:chExt cx="3132324" cy="21382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04AB30B-1F5B-A278-DC41-F8668AAF8A44}"/>
                </a:ext>
              </a:extLst>
            </p:cNvPr>
            <p:cNvSpPr txBox="1"/>
            <p:nvPr/>
          </p:nvSpPr>
          <p:spPr>
            <a:xfrm>
              <a:off x="7915654" y="4144373"/>
              <a:ext cx="3132324" cy="874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更多的主机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连接数量支持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A37904-4012-F660-B7C9-962BF183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75436" y="5113017"/>
              <a:ext cx="1169621" cy="116962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8336D0E-31E6-6819-7A13-7600B48F8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05887" y="5098517"/>
              <a:ext cx="1169621" cy="1169621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931CB81B-1536-F502-895E-B5352FCE3953}"/>
              </a:ext>
            </a:extLst>
          </p:cNvPr>
          <p:cNvSpPr txBox="1"/>
          <p:nvPr/>
        </p:nvSpPr>
        <p:spPr>
          <a:xfrm>
            <a:off x="10068753" y="2218930"/>
            <a:ext cx="2034766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自动主机注册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自动主机发现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桌面通知机制</a:t>
            </a:r>
            <a:endParaRPr lang="en-US" altLang="zh-CN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256C62-A18F-3834-850C-CA05104EDD7C}"/>
              </a:ext>
            </a:extLst>
          </p:cNvPr>
          <p:cNvSpPr txBox="1"/>
          <p:nvPr/>
        </p:nvSpPr>
        <p:spPr>
          <a:xfrm>
            <a:off x="10068753" y="4482830"/>
            <a:ext cx="2364615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线程池机制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多路</a:t>
            </a:r>
            <a:r>
              <a:rPr lang="en-US" altLang="zh-CN" dirty="0"/>
              <a:t>IO</a:t>
            </a:r>
            <a:r>
              <a:rPr lang="zh-CN" altLang="en-US" dirty="0"/>
              <a:t>复用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主机屏幕管理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A70DBD5-FAA1-6E4B-4960-8976BB1AF756}"/>
              </a:ext>
            </a:extLst>
          </p:cNvPr>
          <p:cNvSpPr txBox="1"/>
          <p:nvPr/>
        </p:nvSpPr>
        <p:spPr>
          <a:xfrm>
            <a:off x="117661" y="4807702"/>
            <a:ext cx="2034766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消息队列模型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传输粒度调教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动态策略调整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BF46BC-B564-6782-9335-0CC1F9B21A09}"/>
              </a:ext>
            </a:extLst>
          </p:cNvPr>
          <p:cNvSpPr txBox="1"/>
          <p:nvPr/>
        </p:nvSpPr>
        <p:spPr>
          <a:xfrm>
            <a:off x="215655" y="2134620"/>
            <a:ext cx="2034766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组合输入支持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剪切板共享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文件共享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6530D25-6C1A-499E-DF51-3E9EB65B3A1F}"/>
              </a:ext>
            </a:extLst>
          </p:cNvPr>
          <p:cNvSpPr/>
          <p:nvPr/>
        </p:nvSpPr>
        <p:spPr>
          <a:xfrm>
            <a:off x="1739442" y="2752358"/>
            <a:ext cx="476573" cy="25231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1F34E6C6-889C-FA82-E16E-44BC8E85D3B6}"/>
              </a:ext>
            </a:extLst>
          </p:cNvPr>
          <p:cNvSpPr/>
          <p:nvPr/>
        </p:nvSpPr>
        <p:spPr>
          <a:xfrm>
            <a:off x="1741369" y="5417510"/>
            <a:ext cx="476573" cy="25231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63DA998C-EA48-9605-388B-77032FB23624}"/>
              </a:ext>
            </a:extLst>
          </p:cNvPr>
          <p:cNvSpPr/>
          <p:nvPr/>
        </p:nvSpPr>
        <p:spPr>
          <a:xfrm rot="10800000">
            <a:off x="9457644" y="5072388"/>
            <a:ext cx="476573" cy="25231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C376AE1D-9F26-CE2A-D321-E0BEDB73FA45}"/>
              </a:ext>
            </a:extLst>
          </p:cNvPr>
          <p:cNvSpPr/>
          <p:nvPr/>
        </p:nvSpPr>
        <p:spPr>
          <a:xfrm rot="10800000">
            <a:off x="9460565" y="2769754"/>
            <a:ext cx="476573" cy="25231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39F755C-A8A1-4135-2377-47FB1D619BC1}"/>
              </a:ext>
            </a:extLst>
          </p:cNvPr>
          <p:cNvCxnSpPr/>
          <p:nvPr/>
        </p:nvCxnSpPr>
        <p:spPr>
          <a:xfrm>
            <a:off x="650929" y="3963692"/>
            <a:ext cx="10763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6D43EE7-143A-AA49-A775-47775D3ABBC5}"/>
              </a:ext>
            </a:extLst>
          </p:cNvPr>
          <p:cNvCxnSpPr>
            <a:cxnSpLocks/>
          </p:cNvCxnSpPr>
          <p:nvPr/>
        </p:nvCxnSpPr>
        <p:spPr>
          <a:xfrm>
            <a:off x="6230712" y="2218930"/>
            <a:ext cx="0" cy="3752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9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0F6A8-0133-104E-CDC3-816A086AD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9A6445-D7C0-AB67-9BE6-74061EF27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36E4C1-697C-BF4E-CE08-F4FDAB0926B5}"/>
              </a:ext>
            </a:extLst>
          </p:cNvPr>
          <p:cNvSpPr txBox="1"/>
          <p:nvPr/>
        </p:nvSpPr>
        <p:spPr>
          <a:xfrm>
            <a:off x="5729040" y="1357398"/>
            <a:ext cx="6126031" cy="82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：公私钥机制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1EFB38-94BF-FC7C-3F02-C62BA23C4537}"/>
              </a:ext>
            </a:extLst>
          </p:cNvPr>
          <p:cNvGrpSpPr/>
          <p:nvPr/>
        </p:nvGrpSpPr>
        <p:grpSpPr>
          <a:xfrm>
            <a:off x="425520" y="4057677"/>
            <a:ext cx="5524099" cy="2402817"/>
            <a:chOff x="6492240" y="4038623"/>
            <a:chExt cx="5524099" cy="240281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2415D2D-7FE3-F9A5-65B3-5EA2D8DC7016}"/>
                </a:ext>
              </a:extLst>
            </p:cNvPr>
            <p:cNvGrpSpPr/>
            <p:nvPr/>
          </p:nvGrpSpPr>
          <p:grpSpPr>
            <a:xfrm>
              <a:off x="6492240" y="4038623"/>
              <a:ext cx="5303520" cy="2402817"/>
              <a:chOff x="6492240" y="4038623"/>
              <a:chExt cx="5303520" cy="240281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E3660BA-4795-1E4C-73A6-7724419B6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64959" y="4052563"/>
                <a:ext cx="4406763" cy="2333631"/>
              </a:xfrm>
              <a:prstGeom prst="rect">
                <a:avLst/>
              </a:prstGeom>
            </p:spPr>
          </p:pic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7CB9F77-110D-03B5-97EF-1EF7F8A965F8}"/>
                  </a:ext>
                </a:extLst>
              </p:cNvPr>
              <p:cNvSpPr/>
              <p:nvPr/>
            </p:nvSpPr>
            <p:spPr>
              <a:xfrm>
                <a:off x="6492240" y="4038623"/>
                <a:ext cx="5303520" cy="240281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0A044AD-D130-CC37-513E-BAF051C90712}"/>
                </a:ext>
              </a:extLst>
            </p:cNvPr>
            <p:cNvSpPr txBox="1"/>
            <p:nvPr/>
          </p:nvSpPr>
          <p:spPr>
            <a:xfrm>
              <a:off x="10048240" y="6050242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数据签名加密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1D297C-FAD5-2086-2C59-25B788D9D0BB}"/>
              </a:ext>
            </a:extLst>
          </p:cNvPr>
          <p:cNvGrpSpPr/>
          <p:nvPr/>
        </p:nvGrpSpPr>
        <p:grpSpPr>
          <a:xfrm>
            <a:off x="7457196" y="2776860"/>
            <a:ext cx="4455160" cy="3683634"/>
            <a:chOff x="431800" y="2702560"/>
            <a:chExt cx="4455160" cy="36836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E30C7E5-8B5F-81A9-07FD-0C44F62676FC}"/>
                </a:ext>
              </a:extLst>
            </p:cNvPr>
            <p:cNvGrpSpPr/>
            <p:nvPr/>
          </p:nvGrpSpPr>
          <p:grpSpPr>
            <a:xfrm>
              <a:off x="431800" y="2702560"/>
              <a:ext cx="4455160" cy="3683634"/>
              <a:chOff x="431800" y="2702560"/>
              <a:chExt cx="4455160" cy="3683634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4E46C48-05FF-C27C-B2E9-289C703C7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98006" y="2965278"/>
                <a:ext cx="3843855" cy="3269630"/>
              </a:xfrm>
              <a:prstGeom prst="rect">
                <a:avLst/>
              </a:prstGeom>
            </p:spPr>
          </p:pic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9E3C6D1D-BF12-B360-198B-1C8EBE7FA168}"/>
                  </a:ext>
                </a:extLst>
              </p:cNvPr>
              <p:cNvSpPr/>
              <p:nvPr/>
            </p:nvSpPr>
            <p:spPr>
              <a:xfrm>
                <a:off x="431800" y="2702560"/>
                <a:ext cx="4455160" cy="368363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C060687-FF77-9355-0441-2FF99B4C6788}"/>
                </a:ext>
              </a:extLst>
            </p:cNvPr>
            <p:cNvSpPr txBox="1"/>
            <p:nvPr/>
          </p:nvSpPr>
          <p:spPr>
            <a:xfrm>
              <a:off x="1762262" y="6011147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剪切板加密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5B5A67-B7B8-D156-4DFA-86BE0061AAD7}"/>
              </a:ext>
            </a:extLst>
          </p:cNvPr>
          <p:cNvGrpSpPr/>
          <p:nvPr/>
        </p:nvGrpSpPr>
        <p:grpSpPr>
          <a:xfrm>
            <a:off x="408235" y="1118566"/>
            <a:ext cx="6720840" cy="2834640"/>
            <a:chOff x="5039360" y="1087120"/>
            <a:chExt cx="6720840" cy="283464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7AEBFE2-BB76-F10B-93EC-B4C96606AE43}"/>
                </a:ext>
              </a:extLst>
            </p:cNvPr>
            <p:cNvGrpSpPr/>
            <p:nvPr/>
          </p:nvGrpSpPr>
          <p:grpSpPr>
            <a:xfrm>
              <a:off x="5039360" y="1087120"/>
              <a:ext cx="6720840" cy="2834640"/>
              <a:chOff x="5039360" y="1087120"/>
              <a:chExt cx="6720840" cy="283464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189FF48-DE9D-7DBB-00F9-0DE953831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056645" y="1198903"/>
                <a:ext cx="6193509" cy="2604089"/>
              </a:xfrm>
              <a:prstGeom prst="rect">
                <a:avLst/>
              </a:prstGeom>
            </p:spPr>
          </p:pic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268CE7F1-8F34-B91A-EED9-971D9EFFF273}"/>
                  </a:ext>
                </a:extLst>
              </p:cNvPr>
              <p:cNvSpPr/>
              <p:nvPr/>
            </p:nvSpPr>
            <p:spPr>
              <a:xfrm>
                <a:off x="5039360" y="1087120"/>
                <a:ext cx="6720840" cy="28346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808415F-7939-97A2-2CB5-A8D0B7242CA4}"/>
                </a:ext>
              </a:extLst>
            </p:cNvPr>
            <p:cNvSpPr txBox="1"/>
            <p:nvPr/>
          </p:nvSpPr>
          <p:spPr>
            <a:xfrm>
              <a:off x="5153166" y="3312468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主机准入机制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3F622C2-3E4D-CA50-52A5-344DEEA2D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3312" y="1230349"/>
            <a:ext cx="1514877" cy="15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7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项目测试环境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065964-7E8B-5576-510F-637F5CA889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6832" y="1910397"/>
            <a:ext cx="10197272" cy="33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3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E216774-D156-CD9B-2998-5D60271EED5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682700327"/>
              </p:ext>
            </p:extLst>
          </p:nvPr>
        </p:nvGraphicFramePr>
        <p:xfrm>
          <a:off x="528955" y="1202374"/>
          <a:ext cx="4886325" cy="5154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测试项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多屏幕管理测试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设备加入监听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相对位置控制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位置保存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设备监听测试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设备加入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设备退出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998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鼠标控制测试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服务端鼠标控制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切换至客户机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客户机鼠标移动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客户机鼠标点击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客户机鼠标滚轮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回到服务端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键盘控制测试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服务端键盘控制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840343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切换至客户机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78302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客户机键盘点击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1960"/>
                  </a:ext>
                </a:extLst>
              </a:tr>
              <a:tr h="43049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客户机键盘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press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release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48374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回到服务端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753005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项目测试结果说明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B7A63911-E3F0-6BED-BC20-F5F6D9251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892631"/>
              </p:ext>
            </p:extLst>
          </p:nvPr>
        </p:nvGraphicFramePr>
        <p:xfrm>
          <a:off x="5651629" y="1202374"/>
          <a:ext cx="4886325" cy="3864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测试项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剪切板控制测试</a:t>
                      </a:r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剪切板内容获取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剪切板内容设置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剪切板内容传输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文件共享模块测试</a:t>
                      </a:r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主控机文件更新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175079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被控机文件更新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018483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性能测试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控制信号传输延迟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鼠标共享回报率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253Hz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兼容性测试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</a:rPr>
                        <a:t>openKylin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(Wayland)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Windows11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Dedian12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Ubuntu20.04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MacOS13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viceShare演示视频（无背景音乐）">
            <a:hlinkClick r:id="" action="ppaction://media"/>
            <a:extLst>
              <a:ext uri="{FF2B5EF4-FFF2-40B4-BE49-F238E27FC236}">
                <a16:creationId xmlns:a16="http://schemas.microsoft.com/office/drawing/2014/main" id="{32B04973-46BA-618A-2A23-8E8020D64DDD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862" y="1205255"/>
            <a:ext cx="10608276" cy="5304139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0108A8-5D3D-C2E4-27A4-CE310B9CD947}"/>
              </a:ext>
            </a:extLst>
          </p:cNvPr>
          <p:cNvSpPr txBox="1"/>
          <p:nvPr/>
        </p:nvSpPr>
        <p:spPr>
          <a:xfrm>
            <a:off x="5426398" y="429012"/>
            <a:ext cx="240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</a:rPr>
              <a:t>视频重新录制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3538172-D9FB-58D0-1FED-FC8F84E8422D}"/>
              </a:ext>
            </a:extLst>
          </p:cNvPr>
          <p:cNvSpPr txBox="1"/>
          <p:nvPr/>
        </p:nvSpPr>
        <p:spPr>
          <a:xfrm>
            <a:off x="934999" y="3048150"/>
            <a:ext cx="3563683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跨平台支持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多系统无缝衔接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/>
              <a:t>Wayland</a:t>
            </a:r>
            <a:r>
              <a:rPr kumimoji="1" lang="zh-CN" altLang="en-US" b="1" dirty="0"/>
              <a:t>协议适配</a:t>
            </a:r>
            <a:endParaRPr kumimoji="1" lang="en-US" altLang="zh-CN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4A6232-8883-6858-50B6-C0278D52562C}"/>
              </a:ext>
            </a:extLst>
          </p:cNvPr>
          <p:cNvSpPr txBox="1"/>
          <p:nvPr/>
        </p:nvSpPr>
        <p:spPr>
          <a:xfrm>
            <a:off x="4334219" y="2986000"/>
            <a:ext cx="36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FE4A17-5B80-5A4F-E489-6B06276AF96D}"/>
              </a:ext>
            </a:extLst>
          </p:cNvPr>
          <p:cNvSpPr txBox="1"/>
          <p:nvPr/>
        </p:nvSpPr>
        <p:spPr>
          <a:xfrm>
            <a:off x="2761026" y="5512423"/>
            <a:ext cx="700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欢迎各位评委老师批评指正</a:t>
            </a:r>
            <a:endParaRPr lang="zh-CN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322DB1-353B-3E8B-1880-DAA49566B1A0}"/>
              </a:ext>
            </a:extLst>
          </p:cNvPr>
          <p:cNvSpPr txBox="1"/>
          <p:nvPr/>
        </p:nvSpPr>
        <p:spPr>
          <a:xfrm>
            <a:off x="8766682" y="2242573"/>
            <a:ext cx="2309255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200000"/>
              </a:lnSpc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良好的安全性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26041-60DD-34FF-4D79-6456C819FE07}"/>
              </a:ext>
            </a:extLst>
          </p:cNvPr>
          <p:cNvSpPr txBox="1"/>
          <p:nvPr/>
        </p:nvSpPr>
        <p:spPr>
          <a:xfrm>
            <a:off x="2867706" y="2308433"/>
            <a:ext cx="6096000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优秀的用户体验与性能</a:t>
            </a:r>
            <a:endParaRPr lang="en-US" altLang="zh-CN" sz="1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718582-0CB7-C065-1A65-985431741C64}"/>
              </a:ext>
            </a:extLst>
          </p:cNvPr>
          <p:cNvSpPr txBox="1"/>
          <p:nvPr/>
        </p:nvSpPr>
        <p:spPr>
          <a:xfrm>
            <a:off x="-1093643" y="25124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通用性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跨平台性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ABD15F-D9E2-B729-ED8C-BDDD3BEC6EBF}"/>
              </a:ext>
            </a:extLst>
          </p:cNvPr>
          <p:cNvSpPr txBox="1"/>
          <p:nvPr/>
        </p:nvSpPr>
        <p:spPr>
          <a:xfrm>
            <a:off x="4795579" y="3035876"/>
            <a:ext cx="3563683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近乎完整的输入支持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用户友好的交互设计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优秀的性能调教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无上限的主机连接数量支持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D05E11-7225-8D86-D9AF-C2F696CDE00C}"/>
              </a:ext>
            </a:extLst>
          </p:cNvPr>
          <p:cNvSpPr txBox="1"/>
          <p:nvPr/>
        </p:nvSpPr>
        <p:spPr>
          <a:xfrm>
            <a:off x="9294095" y="3038001"/>
            <a:ext cx="3563683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身份伪造防范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数据泄露防范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数据伪造防范</a:t>
            </a:r>
            <a:endParaRPr kumimoji="1" lang="en-US" altLang="zh-CN" b="1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70139ED-3B4A-FB98-15A3-164D5508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369" y="1235086"/>
            <a:ext cx="1118871" cy="11188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C1648CF-D573-7940-9154-368056DFE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185" y="1471328"/>
            <a:ext cx="882629" cy="88262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CB5FDCC-26E7-3F15-958F-B2D0EB327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955" y="1471327"/>
            <a:ext cx="1323943" cy="8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7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请各位评委老师批评指正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76950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1646C-FC0C-6ECF-7A17-A8304F64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E98FBE-5FC9-B3E1-B7D5-255D08B9E5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3250" y="2103688"/>
            <a:ext cx="5566135" cy="338710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39D5560-0FD8-8E49-F057-990335ED0CCC}"/>
              </a:ext>
            </a:extLst>
          </p:cNvPr>
          <p:cNvSpPr/>
          <p:nvPr/>
        </p:nvSpPr>
        <p:spPr>
          <a:xfrm>
            <a:off x="5956788" y="3789485"/>
            <a:ext cx="470690" cy="20998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8BB486-A643-116A-573C-763F61D3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0" t="4551" r="3841" b="6949"/>
          <a:stretch/>
        </p:blipFill>
        <p:spPr>
          <a:xfrm>
            <a:off x="7573433" y="2180166"/>
            <a:ext cx="4305300" cy="30691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F1882E-88DF-7713-1AE9-CD0DD02E6741}"/>
              </a:ext>
            </a:extLst>
          </p:cNvPr>
          <p:cNvSpPr txBox="1"/>
          <p:nvPr/>
        </p:nvSpPr>
        <p:spPr>
          <a:xfrm>
            <a:off x="1887749" y="5965792"/>
            <a:ext cx="9079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DeviceShare</a:t>
            </a:r>
            <a:r>
              <a:rPr lang="en-US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跨平台、可扩展的</a:t>
            </a:r>
            <a:r>
              <a:rPr lang="zh-CN" altLang="en-US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主机</a:t>
            </a:r>
            <a:r>
              <a:rPr lang="en-US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设备共享协同智能解决方案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25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52C08F8E-C139-623B-4425-D0A4701937E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973900632"/>
              </p:ext>
            </p:extLst>
          </p:nvPr>
        </p:nvGraphicFramePr>
        <p:xfrm>
          <a:off x="622088" y="1216251"/>
          <a:ext cx="10630109" cy="5062156"/>
        </p:xfrm>
        <a:graphic>
          <a:graphicData uri="http://schemas.openxmlformats.org/drawingml/2006/table">
            <a:tbl>
              <a:tblPr/>
              <a:tblGrid>
                <a:gridCol w="732578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2655618549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3618391133"/>
                    </a:ext>
                  </a:extLst>
                </a:gridCol>
                <a:gridCol w="8047566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626531">
                  <a:extLst>
                    <a:ext uri="{9D8B030D-6E8A-4147-A177-3AD203B41FA5}">
                      <a16:colId xmlns:a16="http://schemas.microsoft.com/office/drawing/2014/main" val="3801384408"/>
                    </a:ext>
                  </a:extLst>
                </a:gridCol>
              </a:tblGrid>
              <a:tr h="35266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赛题要求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dirty="0" err="1">
                          <a:effectLst/>
                        </a:rPr>
                        <a:t>基础要求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支持一套键鼠控制至少两台主机（</a:t>
                      </a:r>
                      <a:r>
                        <a:rPr lang="zh-CN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大于等于</a:t>
                      </a:r>
                      <a:r>
                        <a:rPr lang="en-US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366687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鼠标可在多主机之间自由移动，键盘可跟随鼠标焦点所在的窗口做输入操作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3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多套主机在同一时刻仅有 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套设备实际响应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397789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提供配置主机之间相对位置的功能，鼠标移动范围及方向受相对位置限制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支持主机间剪切板功能共享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411527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附加要求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6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dirty="0">
                          <a:solidFill>
                            <a:srgbClr val="254FE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支持文本文件、图片、</a:t>
                      </a:r>
                      <a:r>
                        <a:rPr lang="en-US" altLang="zh-CN" sz="1800" dirty="0">
                          <a:solidFill>
                            <a:srgbClr val="254FE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</a:t>
                      </a:r>
                      <a:r>
                        <a:rPr lang="zh-CN" altLang="en-US" sz="1800" dirty="0">
                          <a:solidFill>
                            <a:srgbClr val="254FE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文档等文件主机间拖拽传输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352662">
                <a:tc rowSpan="7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额外</a:t>
                      </a:r>
                      <a:endParaRPr lang="en-US" altLang="zh-CN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特性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7"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多系统兼容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良好</a:t>
                      </a:r>
                      <a:r>
                        <a:rPr lang="zh-CN" altLang="zh-CN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保障措施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开箱即用的配置方案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424319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优秀</a:t>
                      </a:r>
                      <a:r>
                        <a:rPr lang="zh-CN" altLang="zh-CN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用户交互逻辑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33909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近乎完整输入体验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61562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低延迟设备共享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340201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理论支持主机连接数量无上限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3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38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4A09A35-AD69-1719-CE6F-93EA65B7A83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218398229"/>
              </p:ext>
            </p:extLst>
          </p:nvPr>
        </p:nvGraphicFramePr>
        <p:xfrm>
          <a:off x="2010946" y="1136086"/>
          <a:ext cx="8333205" cy="5184000"/>
        </p:xfrm>
        <a:graphic>
          <a:graphicData uri="http://schemas.openxmlformats.org/drawingml/2006/table">
            <a:tbl>
              <a:tblPr/>
              <a:tblGrid>
                <a:gridCol w="1343172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1794867">
                  <a:extLst>
                    <a:ext uri="{9D8B030D-6E8A-4147-A177-3AD203B41FA5}">
                      <a16:colId xmlns:a16="http://schemas.microsoft.com/office/drawing/2014/main" val="2655618549"/>
                    </a:ext>
                  </a:extLst>
                </a:gridCol>
                <a:gridCol w="1561945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1944761">
                  <a:extLst>
                    <a:ext uri="{9D8B030D-6E8A-4147-A177-3AD203B41FA5}">
                      <a16:colId xmlns:a16="http://schemas.microsoft.com/office/drawing/2014/main" val="2042090689"/>
                    </a:ext>
                  </a:extLst>
                </a:gridCol>
                <a:gridCol w="1688460">
                  <a:extLst>
                    <a:ext uri="{9D8B030D-6E8A-4147-A177-3AD203B41FA5}">
                      <a16:colId xmlns:a16="http://schemas.microsoft.com/office/drawing/2014/main" val="77335104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Synergy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无界鼠标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 err="1">
                          <a:effectLst/>
                        </a:rPr>
                        <a:t>ShareMouse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DeviceShare</a:t>
                      </a:r>
                      <a:endParaRPr lang="en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Windows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>
                          <a:effectLst/>
                        </a:rPr>
                        <a:t>macOS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Linux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b="1" dirty="0">
                          <a:effectLst/>
                        </a:rPr>
                        <a:t>Wayland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剪贴板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文件传输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1" dirty="0">
                          <a:effectLst/>
                        </a:rPr>
                        <a:t>主机数量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3/15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4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2/9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无限制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1" dirty="0">
                          <a:effectLst/>
                        </a:rPr>
                        <a:t>价格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effectLst/>
                        </a:rPr>
                        <a:t>$29 / $49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免费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$29.95 / $49.95</a:t>
                      </a:r>
                      <a:endParaRPr lang="zh-CN" altLang="en-US" sz="16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开源免费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55163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较同类产品的优势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作品原创性情况说明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DAEBCFC-A7A3-2237-175F-0C91BF266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643304"/>
              </p:ext>
            </p:extLst>
          </p:nvPr>
        </p:nvGraphicFramePr>
        <p:xfrm>
          <a:off x="1616765" y="1219199"/>
          <a:ext cx="8759688" cy="51161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50896">
                  <a:extLst>
                    <a:ext uri="{9D8B030D-6E8A-4147-A177-3AD203B41FA5}">
                      <a16:colId xmlns:a16="http://schemas.microsoft.com/office/drawing/2014/main" val="1443424284"/>
                    </a:ext>
                  </a:extLst>
                </a:gridCol>
                <a:gridCol w="862720">
                  <a:extLst>
                    <a:ext uri="{9D8B030D-6E8A-4147-A177-3AD203B41FA5}">
                      <a16:colId xmlns:a16="http://schemas.microsoft.com/office/drawing/2014/main" val="2611573361"/>
                    </a:ext>
                  </a:extLst>
                </a:gridCol>
                <a:gridCol w="3214989">
                  <a:extLst>
                    <a:ext uri="{9D8B030D-6E8A-4147-A177-3AD203B41FA5}">
                      <a16:colId xmlns:a16="http://schemas.microsoft.com/office/drawing/2014/main" val="302896340"/>
                    </a:ext>
                  </a:extLst>
                </a:gridCol>
                <a:gridCol w="1190736">
                  <a:extLst>
                    <a:ext uri="{9D8B030D-6E8A-4147-A177-3AD203B41FA5}">
                      <a16:colId xmlns:a16="http://schemas.microsoft.com/office/drawing/2014/main" val="516160032"/>
                    </a:ext>
                  </a:extLst>
                </a:gridCol>
                <a:gridCol w="2240347">
                  <a:extLst>
                    <a:ext uri="{9D8B030D-6E8A-4147-A177-3AD203B41FA5}">
                      <a16:colId xmlns:a16="http://schemas.microsoft.com/office/drawing/2014/main" val="4097179412"/>
                    </a:ext>
                  </a:extLst>
                </a:gridCol>
              </a:tblGrid>
              <a:tr h="33583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版本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使用说明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引用方式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开源协议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24800"/>
                  </a:ext>
                </a:extLst>
              </a:tr>
              <a:tr h="587237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qt-material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2.14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用于优化界面风格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45395"/>
                  </a:ext>
                </a:extLst>
              </a:tr>
              <a:tr h="497964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pillow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9.5.0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图像处理库，用于</a:t>
                      </a:r>
                      <a:r>
                        <a:rPr lang="en-US" sz="1200" kern="100">
                          <a:effectLst/>
                        </a:rPr>
                        <a:t>GUI</a:t>
                      </a:r>
                      <a:r>
                        <a:rPr lang="zh-CN" sz="1200" kern="100">
                          <a:effectLst/>
                        </a:rPr>
                        <a:t>界面显示器示意图片渲染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BSD License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45409"/>
                  </a:ext>
                </a:extLst>
              </a:tr>
              <a:tr h="398798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PyQT5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5.15.11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用于搭建</a:t>
                      </a:r>
                      <a:r>
                        <a:rPr lang="en-US" sz="1200" kern="100" dirty="0">
                          <a:effectLst/>
                        </a:rPr>
                        <a:t>GUI</a:t>
                      </a:r>
                      <a:r>
                        <a:rPr lang="zh-CN" sz="1200" kern="100" dirty="0">
                          <a:effectLst/>
                        </a:rPr>
                        <a:t>界面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GPL v3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894112"/>
                  </a:ext>
                </a:extLst>
              </a:tr>
              <a:tr h="39087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pynput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1.7.7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用于鼠标控制及键盘控制模块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LGPLv3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949965"/>
                  </a:ext>
                </a:extLst>
              </a:tr>
              <a:tr h="601696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pyperclip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1.9.0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用于剪切板控制模块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05125"/>
                  </a:ext>
                </a:extLst>
              </a:tr>
              <a:tr h="601696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pyevdev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1.6.1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用于鼠标及键盘控制模块，读取</a:t>
                      </a:r>
                      <a:r>
                        <a:rPr lang="en-US" sz="1200" kern="100" dirty="0">
                          <a:effectLst/>
                        </a:rPr>
                        <a:t>/dev/input</a:t>
                      </a:r>
                      <a:r>
                        <a:rPr lang="zh-CN" sz="1200" kern="100" dirty="0">
                          <a:effectLst/>
                        </a:rPr>
                        <a:t>数据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13541"/>
                  </a:ext>
                </a:extLst>
              </a:tr>
              <a:tr h="59190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zeroconf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0.132.2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实现局域网内设备的自动发现和连接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LGPLv2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55877"/>
                  </a:ext>
                </a:extLst>
              </a:tr>
              <a:tr h="402064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netifaces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0.11.0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提供网络接口信息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795079"/>
                  </a:ext>
                </a:extLst>
              </a:tr>
              <a:tr h="38807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rsa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4.9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用于实现</a:t>
                      </a:r>
                      <a:r>
                        <a:rPr lang="en-US" sz="1200" kern="100">
                          <a:effectLst/>
                        </a:rPr>
                        <a:t>RSA</a:t>
                      </a:r>
                      <a:r>
                        <a:rPr lang="zh-CN" sz="1200" kern="100">
                          <a:effectLst/>
                        </a:rPr>
                        <a:t>公私钥加密和解密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Apache Software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987406"/>
                  </a:ext>
                </a:extLst>
              </a:tr>
              <a:tr h="320066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screeninfo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0.8.1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提供屏幕分辨率和多显示器信息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010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98062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系统设计难点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E84176-05E2-B00D-6F07-853D7C177FE1}"/>
              </a:ext>
            </a:extLst>
          </p:cNvPr>
          <p:cNvSpPr txBox="1"/>
          <p:nvPr/>
        </p:nvSpPr>
        <p:spPr>
          <a:xfrm>
            <a:off x="823017" y="1536700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en-US" altLang="zh-CN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：异构操作系统兼容</a:t>
            </a:r>
            <a:endParaRPr lang="en-US" altLang="zh-CN" sz="2800" b="1" dirty="0">
              <a:solidFill>
                <a:srgbClr val="FF5E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D7F839-52BE-7B9E-4700-2EA0D67C5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502" y="2323481"/>
            <a:ext cx="1047501" cy="10475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4FFEFB-D8B4-4E26-2FCC-3E1BDB8AE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75" y="1965960"/>
            <a:ext cx="1551592" cy="15515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DC4187-CA5E-0758-3580-CE78A12C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3" y="2137248"/>
            <a:ext cx="1276512" cy="1276512"/>
          </a:xfrm>
          <a:prstGeom prst="rect">
            <a:avLst/>
          </a:prstGeom>
        </p:spPr>
      </p:pic>
      <p:pic>
        <p:nvPicPr>
          <p:cNvPr id="21" name="Picture 2" descr="openKylin（开放麒麟）">
            <a:extLst>
              <a:ext uri="{FF2B5EF4-FFF2-40B4-BE49-F238E27FC236}">
                <a16:creationId xmlns:a16="http://schemas.microsoft.com/office/drawing/2014/main" id="{A88D57DE-D0D5-335A-3313-FE2628CD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552" y="3869674"/>
            <a:ext cx="3327400" cy="86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78D758F1-8AD1-A377-9494-DA8B1CDC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859" y="5270436"/>
            <a:ext cx="2471103" cy="5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Wayland logo">
            <a:extLst>
              <a:ext uri="{FF2B5EF4-FFF2-40B4-BE49-F238E27FC236}">
                <a16:creationId xmlns:a16="http://schemas.microsoft.com/office/drawing/2014/main" id="{70758D71-98C6-6AD8-A9B1-3A49317E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35" y="4984151"/>
            <a:ext cx="846772" cy="10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45EFFC-7C0E-7F18-F48F-EC41846AE954}"/>
              </a:ext>
            </a:extLst>
          </p:cNvPr>
          <p:cNvSpPr txBox="1"/>
          <p:nvPr/>
        </p:nvSpPr>
        <p:spPr>
          <a:xfrm>
            <a:off x="1332655" y="2444032"/>
            <a:ext cx="4492411" cy="254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底层</a:t>
            </a:r>
            <a:r>
              <a:rPr lang="en-US" altLang="zh-CN" sz="2800" dirty="0"/>
              <a:t>API</a:t>
            </a:r>
            <a:r>
              <a:rPr lang="zh-CN" altLang="en-US" sz="2800" dirty="0"/>
              <a:t>差异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Wayland</a:t>
            </a:r>
            <a:r>
              <a:rPr lang="zh-CN" altLang="en-US" sz="2800" dirty="0"/>
              <a:t>协议适配困难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键盘编码差异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40486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1050</Words>
  <Application>Microsoft Office PowerPoint</Application>
  <PresentationFormat>宽屏</PresentationFormat>
  <Paragraphs>356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仿宋_GB2312</vt:lpstr>
      <vt:lpstr>微软雅黑</vt:lpstr>
      <vt:lpstr>Arial</vt:lpstr>
      <vt:lpstr>Times New Roman</vt:lpstr>
      <vt:lpstr>Wingdings</vt:lpstr>
      <vt:lpstr>Office 主题​​</vt:lpstr>
      <vt:lpstr>DeviceShare：基于openKylin的Hid-Input设备共享协议</vt:lpstr>
      <vt:lpstr>项目介绍</vt:lpstr>
      <vt:lpstr>PowerPoint 演示文稿</vt:lpstr>
      <vt:lpstr>1.1 设计背景</vt:lpstr>
      <vt:lpstr>1.2 设计目标</vt:lpstr>
      <vt:lpstr>1.3 较同类产品的优势</vt:lpstr>
      <vt:lpstr>1.4 作品原创性情况说明</vt:lpstr>
      <vt:lpstr>PowerPoint 演示文稿</vt:lpstr>
      <vt:lpstr>2.1 系统设计难点</vt:lpstr>
      <vt:lpstr>2.1 系统设计难点</vt:lpstr>
      <vt:lpstr>PowerPoint 演示文稿</vt:lpstr>
      <vt:lpstr>3.1 软件功能框架</vt:lpstr>
      <vt:lpstr>3.2 系统运行流程</vt:lpstr>
      <vt:lpstr>3.3 技术栈与调用库</vt:lpstr>
      <vt:lpstr>3.4 功能亮点</vt:lpstr>
      <vt:lpstr>3.4 功能亮点</vt:lpstr>
      <vt:lpstr>3.4 功能亮点</vt:lpstr>
      <vt:lpstr>PowerPoint 演示文稿</vt:lpstr>
      <vt:lpstr>4.1 项目测试环境</vt:lpstr>
      <vt:lpstr>4.2 项目测试结果说明</vt:lpstr>
      <vt:lpstr>PowerPoint 演示文稿</vt:lpstr>
      <vt:lpstr>5.1 作品演示播放</vt:lpstr>
      <vt:lpstr>总结</vt:lpstr>
      <vt:lpstr>请各位评委老师批评指正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浩天 马</cp:lastModifiedBy>
  <cp:revision>1102</cp:revision>
  <dcterms:created xsi:type="dcterms:W3CDTF">2024-08-05T03:21:55Z</dcterms:created>
  <dcterms:modified xsi:type="dcterms:W3CDTF">2024-10-12T06:10:17Z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2052-6.7.1.8828</vt:lpwstr>
  </property>
</Properties>
</file>